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6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E3488FBB-4814-D7E7-36E5-4F81A89A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600908"/>
            <a:ext cx="4919305" cy="70276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Predicting Youth Substance Use: A Decision Tree Approach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Insights from NSDUH Dataset on Cigarette and Marijuana Use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5458658"/>
            <a:ext cx="41127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Mohammed Khaja Moinuddin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3342B70C-5F90-6714-DC56-5AEFAEB6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540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parental support in low-income schools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 Health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peer resistance training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448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to vaping/opioid prediction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7DD7735-858D-F1D0-ABC9-80A2FC98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400300"/>
            <a:ext cx="3429000" cy="3429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 for your time and attention. I hope this analysis was insightful.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F47398CF-3A43-5373-2424-F23C8EB45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31971"/>
            <a:ext cx="4919305" cy="33656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008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44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3004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878860" y="30474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004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4953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 cigarette use initiation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004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770537" y="30474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00489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Multi-Class Classification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8496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Categorize marijuana use frequency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0574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78860" y="50999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55478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Estimate age of first cigarette use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93790" y="6165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 NSDUH with substance use, demographic, and social variables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19A69C6-F6D2-0A9E-27DE-862F5CA0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154436"/>
            <a:ext cx="6001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Theoretical Background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13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Recursive partitioning based on thresholds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12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Tuning: max_depth, min_samples_leaf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Limitations: Overfitting, instability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01133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Addresses class imbalance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Synthesizes minority class samples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30191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 vs. Regression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1133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Categories vs. continuous values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25D7883A-87E5-A416-9075-5294C933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Handled special codes, imputed missing values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Created</a:t>
            </a:r>
            <a:r>
              <a:rPr lang="en-US" sz="1750" dirty="0">
                <a:solidFill>
                  <a:schemeClr val="bg1">
                    <a:lumMod val="65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interaction terms for school and parents</a:t>
            </a:r>
            <a:endParaRPr lang="en-US" sz="17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4866084"/>
            <a:ext cx="2900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Tuned hyperparameters via cross-validation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Classification: Accuracy, Precision, Recall, F1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11844EB7-2FDD-CC2F-F7C1-178B60DA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474589"/>
            <a:ext cx="4919305" cy="52804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42618"/>
            <a:ext cx="7152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Binary Classification Results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10490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65%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666654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28421" y="210490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52%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1061489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28421" y="362712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"Ever Used" class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254246" y="478381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2%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8640723" y="5815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254246" y="630602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"Ever Used" class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280190" y="6924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insight: Parental help and school safety drive predictions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32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73" y="2098477"/>
            <a:ext cx="6764536" cy="40362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1049" y="605790"/>
            <a:ext cx="5773103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Multi-Class Classification Results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71049" y="2313027"/>
            <a:ext cx="5773103" cy="799981"/>
          </a:xfrm>
          <a:prstGeom prst="roundRect">
            <a:avLst>
              <a:gd name="adj" fmla="val 1156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98934" y="254091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Accuracy: 75%</a:t>
            </a:r>
            <a:endParaRPr lang="en-US" sz="2150" dirty="0"/>
          </a:p>
        </p:txBody>
      </p:sp>
      <p:sp>
        <p:nvSpPr>
          <p:cNvPr id="7" name="Shape 3"/>
          <p:cNvSpPr/>
          <p:nvPr/>
        </p:nvSpPr>
        <p:spPr>
          <a:xfrm>
            <a:off x="771049" y="3333274"/>
            <a:ext cx="5773103" cy="1284565"/>
          </a:xfrm>
          <a:prstGeom prst="roundRect">
            <a:avLst>
              <a:gd name="adj" fmla="val 72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998934" y="3561159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Precision: 17%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98934" y="4037528"/>
            <a:ext cx="53173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"Seldom" class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771049" y="4838105"/>
            <a:ext cx="5773103" cy="1284565"/>
          </a:xfrm>
          <a:prstGeom prst="roundRect">
            <a:avLst>
              <a:gd name="adj" fmla="val 72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998934" y="506599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Recall: 53%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8934" y="5542359"/>
            <a:ext cx="53173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"Seldom" class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1049" y="6342936"/>
            <a:ext cx="5773103" cy="1284565"/>
          </a:xfrm>
          <a:prstGeom prst="roundRect">
            <a:avLst>
              <a:gd name="adj" fmla="val 72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98934" y="657082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998934" y="7047190"/>
            <a:ext cx="53173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Peer influence explains 43.9% of feature importance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9507031A-E0A5-191B-198A-503FF1DE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44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090380"/>
            <a:ext cx="6747986" cy="40488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6115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Regression Results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990" y="2660452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108990" y="3454241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MSE: 5.8579</a:t>
            </a:r>
            <a:endParaRPr lang="en-US" sz="22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2821" y="2660452"/>
            <a:ext cx="566976" cy="56697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142821" y="3454241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RMSE: 2.4203</a:t>
            </a:r>
            <a:endParaRPr lang="en-US" sz="2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990" y="4489013"/>
            <a:ext cx="566976" cy="56697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108990" y="5282803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R²: 0.0328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8108990" y="589228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insight: Income is strongest predictor of earlier initiation age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879" y="283488"/>
            <a:ext cx="4378643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74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Comparison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2375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801410" y="243137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8462" y="257508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917508" y="2575084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Accuracy/MSE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02743" y="2575084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Predictors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87979" y="257508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Depth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01410" y="344459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028462" y="35883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917508" y="35883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65%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743" y="358830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Parental Help, School Safety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687979" y="35883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01410" y="445781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028462" y="46015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Multi-Class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2917508" y="46015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75%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4802743" y="4601528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Peer Influence, Health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6687979" y="46015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801410" y="583394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1028462" y="597765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Regression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2917508" y="597765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MSE=5.86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4802743" y="5977652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Income, Peer Influence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6687979" y="597765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C265D948-8BDB-3BFF-58BD-3B70A26E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Discussion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Good accuracy, low precision for minority classes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Parental support and school safety are key levers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Self-reported data, limited features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Ensemble methods, additional predictors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338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Gelasio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KHAJA MOINUDDIN</cp:lastModifiedBy>
  <cp:revision>2</cp:revision>
  <dcterms:created xsi:type="dcterms:W3CDTF">2025-04-14T23:15:55Z</dcterms:created>
  <dcterms:modified xsi:type="dcterms:W3CDTF">2025-04-14T23:35:16Z</dcterms:modified>
</cp:coreProperties>
</file>